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58" r:id="rId6"/>
    <p:sldId id="261" r:id="rId7"/>
    <p:sldId id="265" r:id="rId8"/>
    <p:sldId id="264" r:id="rId9"/>
    <p:sldId id="263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17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4;&#1080;&#1072;&#1075;&#1088;&#1072;&#1084;&#1084;&#1099;\&#1048;&#1057;&#1055;&#1054;&#1051;&#1053;&#1045;&#1053;&#1048;&#1045;%20%20&#1055;&#1056;&#1054;&#1043;&#1056;&#1040;&#1052;&#1052;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06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05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06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08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08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10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10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1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4;&#1080;&#1072;&#1075;&#1088;&#1072;&#1084;&#1084;&#1099;\&#1048;&#1057;&#1055;&#1054;&#1051;&#1053;&#1045;&#1053;&#1048;&#1045;%20%20&#1055;&#1056;&#1054;&#1043;&#1056;&#1040;&#1052;&#1052;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11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12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12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&#1055;&#1056;&#1054;&#1043;&#1056;&#1040;&#1052;&#1052;%20&#1085;&#1072;%2001.01.16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&#1055;&#1056;&#1054;&#1043;&#1056;&#1040;&#1052;&#1052;%20&#1085;&#1072;%2001.01.16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4;&#1080;&#1072;&#1075;&#1088;&#1072;&#1084;&#1084;&#1099;\&#1048;&#1057;&#1055;&#1054;&#1051;&#1053;&#1045;&#1053;&#1048;&#1045;%20%20&#1055;&#1056;&#1054;&#1043;&#1056;&#1040;&#1052;&#1052;-03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4;&#1080;&#1072;&#1075;&#1088;&#1072;&#1084;&#1084;&#1099;\&#1048;&#1057;&#1055;&#1054;&#1051;&#1053;&#1045;&#1053;&#1048;&#1045;%20%20&#1055;&#1056;&#1054;&#1043;&#1056;&#1040;&#1052;&#1052;-03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4;&#1080;&#1072;&#1075;&#1088;&#1072;&#1084;&#1084;&#1099;\&#1048;&#1057;&#1055;&#1054;&#1051;&#1053;&#1045;&#1053;&#1048;&#1045;%20%20&#1055;&#1056;&#1054;&#1043;&#1056;&#1040;&#1052;&#1052;-04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4;&#1080;&#1072;&#1075;&#1088;&#1072;&#1084;&#1084;&#1099;\&#1048;&#1057;&#1055;&#1054;&#1051;&#1053;&#1045;&#1053;&#1048;&#1045;%20%20&#1055;&#1056;&#1054;&#1043;&#1056;&#1040;&#1052;&#1052;-04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05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05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n1\2015\&#1041;&#1070;&#1044;&#1046;&#1045;&#1058;\&#1073;&#1102;&#1076;&#1078;&#1077;&#1090;%20&#1076;&#1083;&#1103;%20&#1075;&#1088;&#1072;&#1078;&#1076;&#1072;&#1085;%202015-2017\&#1048;&#1057;&#1055;&#1054;&#1051;&#1053;&#1045;&#1053;&#1048;&#1045;\&#1044;&#1080;&#1072;&#1075;&#1088;&#1072;&#1084;&#1084;&#1099;\&#1048;&#1057;&#1055;&#1054;&#1051;&#1053;&#1045;&#1053;&#1048;&#1045;%20%20&#1055;&#1056;&#1054;&#1043;&#1056;&#1040;&#1052;&#1052;-05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9006756099932014"/>
          <c:y val="2.2489799408435349E-2"/>
          <c:w val="0.44376996317833067"/>
          <c:h val="0.93328597446608064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dLbls/>
        <c:axId val="56640256"/>
        <c:axId val="56641792"/>
      </c:barChart>
      <c:catAx>
        <c:axId val="5664025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900" b="1" i="0" u="none" kern="0" spc="0" baseline="0">
                <a:latin typeface="Times New Roman" pitchFamily="18" charset="0"/>
              </a:defRPr>
            </a:pPr>
            <a:endParaRPr lang="ru-RU"/>
          </a:p>
        </c:txPr>
        <c:crossAx val="56641792"/>
        <c:crosses val="autoZero"/>
        <c:auto val="1"/>
        <c:lblAlgn val="ctr"/>
        <c:lblOffset val="0"/>
      </c:catAx>
      <c:valAx>
        <c:axId val="56641792"/>
        <c:scaling>
          <c:orientation val="minMax"/>
        </c:scaling>
        <c:delete val="1"/>
        <c:axPos val="b"/>
        <c:majorGridlines>
          <c:spPr>
            <a:ln w="0">
              <a:solidFill>
                <a:schemeClr val="bg1"/>
              </a:solidFill>
            </a:ln>
          </c:spPr>
        </c:majorGridlines>
        <c:numFmt formatCode="General" sourceLinked="1"/>
        <c:tickLblPos val="nextTo"/>
        <c:crossAx val="566402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200" b="1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4.6968346206447617E-2"/>
          <c:y val="1.6913876440380489E-3"/>
          <c:w val="0.946395771275931"/>
          <c:h val="0.89665866632981195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dLbls>
            <c:txPr>
              <a:bodyPr anchor="ctr" anchorCtr="0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Лист3!$M$5</c:f>
              <c:numCache>
                <c:formatCode>0.0</c:formatCode>
                <c:ptCount val="1"/>
                <c:pt idx="0">
                  <c:v>20.2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Лист3!$M$6</c:f>
              <c:numCache>
                <c:formatCode>0.0</c:formatCode>
                <c:ptCount val="1"/>
                <c:pt idx="0">
                  <c:v>8.5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val>
            <c:numRef>
              <c:f>Лист3!$M$7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0.0</c:formatCode>
                <c:ptCount val="1"/>
                <c:pt idx="0">
                  <c:v>40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 i="0"/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0.0</c:formatCode>
                <c:ptCount val="1"/>
                <c:pt idx="0">
                  <c:v>41.3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0.0</c:formatCode>
                <c:ptCount val="1"/>
                <c:pt idx="0">
                  <c:v>39.4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0.0</c:formatCode>
                <c:ptCount val="1"/>
                <c:pt idx="0">
                  <c:v>27.9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0.0</c:formatCode>
                <c:ptCount val="1"/>
                <c:pt idx="0">
                  <c:v>39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0.0</c:formatCode>
                <c:ptCount val="1"/>
                <c:pt idx="0">
                  <c:v>35.5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val>
            <c:numRef>
              <c:f>Лист3!$M$14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0.0</c:formatCode>
                <c:ptCount val="1"/>
                <c:pt idx="0">
                  <c:v>52.7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howVal val="1"/>
          </c:dLbls>
          <c:val>
            <c:numRef>
              <c:f>Лист3!$M$16</c:f>
              <c:numCache>
                <c:formatCode>0.0</c:formatCode>
                <c:ptCount val="1"/>
                <c:pt idx="0">
                  <c:v>4.5999999999999996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numFmt formatCode="#,##0.0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0.0</c:formatCode>
                <c:ptCount val="1"/>
                <c:pt idx="0">
                  <c:v>37.800000000000004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val>
            <c:numRef>
              <c:f>Лист3!$M$18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 baseline="0"/>
                  </a:pPr>
                  <a:endParaRPr lang="ru-RU"/>
                </a:p>
              </c:txPr>
            </c:dLbl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0.0</c:formatCode>
                <c:ptCount val="1"/>
                <c:pt idx="0">
                  <c:v>11.3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dLbls/>
        <c:gapWidth val="0"/>
        <c:gapDepth val="0"/>
        <c:shape val="box"/>
        <c:axId val="65136896"/>
        <c:axId val="65216512"/>
        <c:axId val="0"/>
      </c:bar3DChart>
      <c:catAx>
        <c:axId val="6513689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65216512"/>
        <c:crosses val="autoZero"/>
        <c:lblAlgn val="ctr"/>
        <c:lblOffset val="100"/>
      </c:catAx>
      <c:valAx>
        <c:axId val="65216512"/>
        <c:scaling>
          <c:orientation val="minMax"/>
        </c:scaling>
        <c:axPos val="t"/>
        <c:majorGridlines/>
        <c:numFmt formatCode="0.0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65136896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9006761364491186"/>
          <c:y val="1.6877637130801686E-2"/>
          <c:w val="0.44376996317833028"/>
          <c:h val="0.93328597446608064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dLbls/>
        <c:axId val="65317888"/>
        <c:axId val="65340160"/>
      </c:barChart>
      <c:catAx>
        <c:axId val="65317888"/>
        <c:scaling>
          <c:orientation val="minMax"/>
        </c:scaling>
        <c:axPos val="l"/>
        <c:numFmt formatCode="General" sourceLinked="1"/>
        <c:tickLblPos val="nextTo"/>
        <c:crossAx val="65340160"/>
        <c:crosses val="autoZero"/>
        <c:lblAlgn val="l"/>
        <c:lblOffset val="100"/>
      </c:catAx>
      <c:valAx>
        <c:axId val="65340160"/>
        <c:scaling>
          <c:orientation val="minMax"/>
        </c:scaling>
        <c:delete val="1"/>
        <c:axPos val="b"/>
        <c:majorGridlines/>
        <c:numFmt formatCode="General" sourceLinked="1"/>
        <c:tickLblPos val="nextTo"/>
        <c:crossAx val="653178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 algn="ctr">
        <a:defRPr lang="ru-RU" sz="900" b="1" i="0" u="none" strike="noStrike" kern="0" spc="0" baseline="0">
          <a:solidFill>
            <a:prstClr val="black"/>
          </a:solidFill>
          <a:latin typeface="Times New Roman" pitchFamily="18" charset="0"/>
          <a:ea typeface="+mn-ea"/>
          <a:cs typeface="+mn-cs"/>
        </a:defRPr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4.6968346206447617E-2"/>
          <c:y val="1.6913876440380481E-3"/>
          <c:w val="0.946395771275931"/>
          <c:h val="0.89665866632981173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dLbls>
            <c:txPr>
              <a:bodyPr anchor="ctr" anchorCtr="0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Лист3!$M$5</c:f>
              <c:numCache>
                <c:formatCode>0.0</c:formatCode>
                <c:ptCount val="1"/>
                <c:pt idx="0">
                  <c:v>20.2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Лист3!$M$6</c:f>
              <c:numCache>
                <c:formatCode>0.0</c:formatCode>
                <c:ptCount val="1"/>
                <c:pt idx="0">
                  <c:v>24.7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dLbls>
            <c:showVal val="1"/>
          </c:dLbls>
          <c:val>
            <c:numRef>
              <c:f>Лист3!$M$7</c:f>
              <c:numCache>
                <c:formatCode>0.0</c:formatCode>
                <c:ptCount val="1"/>
                <c:pt idx="0">
                  <c:v>1.6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0.0</c:formatCode>
                <c:ptCount val="1"/>
                <c:pt idx="0">
                  <c:v>48.8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 i="0"/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0.0</c:formatCode>
                <c:ptCount val="1"/>
                <c:pt idx="0">
                  <c:v>53.1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0.0</c:formatCode>
                <c:ptCount val="1"/>
                <c:pt idx="0">
                  <c:v>52.6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0.0</c:formatCode>
                <c:ptCount val="1"/>
                <c:pt idx="0">
                  <c:v>31.5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0.0</c:formatCode>
                <c:ptCount val="1"/>
                <c:pt idx="0">
                  <c:v>47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0.0</c:formatCode>
                <c:ptCount val="1"/>
                <c:pt idx="0">
                  <c:v>45.5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dLbls>
            <c:showVal val="1"/>
          </c:dLbls>
          <c:val>
            <c:numRef>
              <c:f>Лист3!$M$14</c:f>
              <c:numCache>
                <c:formatCode>0.0</c:formatCode>
                <c:ptCount val="1"/>
                <c:pt idx="0">
                  <c:v>13.1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0.0</c:formatCode>
                <c:ptCount val="1"/>
                <c:pt idx="0">
                  <c:v>69.2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howVal val="1"/>
          </c:dLbls>
          <c:val>
            <c:numRef>
              <c:f>Лист3!$M$16</c:f>
              <c:numCache>
                <c:formatCode>0.0</c:formatCode>
                <c:ptCount val="1"/>
                <c:pt idx="0">
                  <c:v>6.4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numFmt formatCode="#,##0.0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0.0</c:formatCode>
                <c:ptCount val="1"/>
                <c:pt idx="0">
                  <c:v>47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val>
            <c:numRef>
              <c:f>Лист3!$M$18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 baseline="0"/>
                  </a:pPr>
                  <a:endParaRPr lang="ru-RU"/>
                </a:p>
              </c:txPr>
            </c:dLbl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0.0</c:formatCode>
                <c:ptCount val="1"/>
                <c:pt idx="0">
                  <c:v>12.6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dLbls/>
        <c:gapWidth val="0"/>
        <c:gapDepth val="0"/>
        <c:shape val="box"/>
        <c:axId val="65467136"/>
        <c:axId val="65468672"/>
        <c:axId val="0"/>
      </c:bar3DChart>
      <c:catAx>
        <c:axId val="6546713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65468672"/>
        <c:crosses val="autoZero"/>
        <c:lblAlgn val="ctr"/>
        <c:lblOffset val="100"/>
      </c:catAx>
      <c:valAx>
        <c:axId val="65468672"/>
        <c:scaling>
          <c:orientation val="minMax"/>
        </c:scaling>
        <c:axPos val="t"/>
        <c:majorGridlines/>
        <c:numFmt formatCode="0.0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65467136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9006761364491136"/>
          <c:y val="1.6877637130801686E-2"/>
          <c:w val="0.44376996317833028"/>
          <c:h val="0.93328597446608064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axId val="77717888"/>
        <c:axId val="78057472"/>
      </c:barChart>
      <c:catAx>
        <c:axId val="7771788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 algn="ctr">
              <a:defRPr lang="ru-RU" sz="900" b="1" i="0" u="none" strike="noStrike" kern="0" spc="0" baseline="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defRPr>
            </a:pPr>
            <a:endParaRPr lang="ru-RU"/>
          </a:p>
        </c:txPr>
        <c:crossAx val="78057472"/>
        <c:crosses val="autoZero"/>
        <c:lblAlgn val="ctr"/>
        <c:lblOffset val="100"/>
      </c:catAx>
      <c:valAx>
        <c:axId val="78057472"/>
        <c:scaling>
          <c:orientation val="minMax"/>
        </c:scaling>
        <c:delete val="1"/>
        <c:axPos val="b"/>
        <c:majorGridlines/>
        <c:numFmt formatCode="General" sourceLinked="1"/>
        <c:tickLblPos val="nextTo"/>
        <c:crossAx val="777178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200" b="1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3.7374719428843135E-2"/>
          <c:y val="0.10273611451472728"/>
          <c:w val="0.946395771275931"/>
          <c:h val="0.89665866632981073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 anchor="ctr" anchorCtr="0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Лист3!$M$5</c:f>
              <c:numCache>
                <c:formatCode>0.0</c:formatCode>
                <c:ptCount val="1"/>
                <c:pt idx="0">
                  <c:v>53.1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Лист3!$M$6</c:f>
              <c:numCache>
                <c:formatCode>0.0</c:formatCode>
                <c:ptCount val="1"/>
                <c:pt idx="0">
                  <c:v>27.1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Лист3!$M$7</c:f>
              <c:numCache>
                <c:formatCode>0.0</c:formatCode>
                <c:ptCount val="1"/>
                <c:pt idx="0">
                  <c:v>1.6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0.0</c:formatCode>
                <c:ptCount val="1"/>
                <c:pt idx="0">
                  <c:v>56.8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 i="0"/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0.0</c:formatCode>
                <c:ptCount val="1"/>
                <c:pt idx="0">
                  <c:v>61.2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0.0</c:formatCode>
                <c:ptCount val="1"/>
                <c:pt idx="0">
                  <c:v>58.9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0.0</c:formatCode>
                <c:ptCount val="1"/>
                <c:pt idx="0">
                  <c:v>38.6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0.0</c:formatCode>
                <c:ptCount val="1"/>
                <c:pt idx="0">
                  <c:v>55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dLbl>
              <c:idx val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0.0</c:formatCode>
                <c:ptCount val="1"/>
                <c:pt idx="0">
                  <c:v>57.5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Лист3!$M$14</c:f>
              <c:numCache>
                <c:formatCode>0.0</c:formatCode>
                <c:ptCount val="1"/>
                <c:pt idx="0">
                  <c:v>13.1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dLbl>
              <c:idx val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0.0</c:formatCode>
                <c:ptCount val="1"/>
                <c:pt idx="0">
                  <c:v>77.900000000000006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showVal val="1"/>
          </c:dLbls>
          <c:val>
            <c:numRef>
              <c:f>Лист3!$M$16</c:f>
              <c:numCache>
                <c:formatCode>0.0</c:formatCode>
                <c:ptCount val="1"/>
                <c:pt idx="0">
                  <c:v>7.8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0.0</c:formatCode>
                <c:ptCount val="1"/>
                <c:pt idx="0">
                  <c:v>56.5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Лист3!$M$18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 baseline="0"/>
                  </a:pPr>
                  <a:endParaRPr lang="ru-RU"/>
                </a:p>
              </c:txPr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0.0</c:formatCode>
                <c:ptCount val="1"/>
                <c:pt idx="0">
                  <c:v>14.1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gapWidth val="0"/>
        <c:gapDepth val="0"/>
        <c:shape val="box"/>
        <c:axId val="94085504"/>
        <c:axId val="94087040"/>
        <c:axId val="0"/>
      </c:bar3DChart>
      <c:catAx>
        <c:axId val="9408550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94087040"/>
        <c:crosses val="autoZero"/>
        <c:lblAlgn val="ctr"/>
        <c:lblOffset val="100"/>
      </c:catAx>
      <c:valAx>
        <c:axId val="94087040"/>
        <c:scaling>
          <c:orientation val="minMax"/>
        </c:scaling>
        <c:axPos val="t"/>
        <c:majorGridlines/>
        <c:numFmt formatCode="0.0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94085504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5066344821692037"/>
          <c:y val="3.601663307251577E-2"/>
          <c:w val="0.50359899724072954"/>
          <c:h val="0.94621707846863967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dLbls/>
        <c:axId val="75415936"/>
        <c:axId val="75417472"/>
      </c:barChart>
      <c:catAx>
        <c:axId val="75415936"/>
        <c:scaling>
          <c:orientation val="minMax"/>
        </c:scaling>
        <c:axPos val="l"/>
        <c:numFmt formatCode="General" sourceLinked="1"/>
        <c:tickLblPos val="nextTo"/>
        <c:crossAx val="75417472"/>
        <c:crosses val="autoZero"/>
        <c:lblAlgn val="ctr"/>
        <c:lblOffset val="100"/>
      </c:catAx>
      <c:valAx>
        <c:axId val="75417472"/>
        <c:scaling>
          <c:orientation val="minMax"/>
        </c:scaling>
        <c:delete val="1"/>
        <c:axPos val="b"/>
        <c:majorGridlines/>
        <c:numFmt formatCode="General" sourceLinked="1"/>
        <c:tickLblPos val="nextTo"/>
        <c:crossAx val="754159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 algn="ctr">
        <a:defRPr lang="ru-RU" sz="900" b="1" i="0" u="none" strike="noStrike" kern="0" spc="0" baseline="0">
          <a:solidFill>
            <a:prstClr val="black"/>
          </a:solidFill>
          <a:latin typeface="Times New Roman" pitchFamily="18" charset="0"/>
          <a:ea typeface="+mn-ea"/>
          <a:cs typeface="+mn-cs"/>
        </a:defRPr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6976447061437621E-2"/>
          <c:y val="2.798217674841712E-3"/>
          <c:w val="0.946395771275931"/>
          <c:h val="0.92643442358708761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 anchor="ctr" anchorCtr="0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Лист3!$M$5</c:f>
              <c:numCache>
                <c:formatCode>0.0</c:formatCode>
                <c:ptCount val="1"/>
                <c:pt idx="0">
                  <c:v>56.8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Лист3!$M$6</c:f>
              <c:numCache>
                <c:formatCode>0.0</c:formatCode>
                <c:ptCount val="1"/>
                <c:pt idx="0">
                  <c:v>27.9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Лист3!$M$7</c:f>
              <c:numCache>
                <c:formatCode>0.0</c:formatCode>
                <c:ptCount val="1"/>
                <c:pt idx="0">
                  <c:v>1.6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0.0</c:formatCode>
                <c:ptCount val="1"/>
                <c:pt idx="0">
                  <c:v>63.6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 i="0"/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0.0</c:formatCode>
                <c:ptCount val="1"/>
                <c:pt idx="0">
                  <c:v>68.099999999999994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0.0</c:formatCode>
                <c:ptCount val="1"/>
                <c:pt idx="0">
                  <c:v>63.6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0.0</c:formatCode>
                <c:ptCount val="1"/>
                <c:pt idx="0">
                  <c:v>44.1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0.0</c:formatCode>
                <c:ptCount val="1"/>
                <c:pt idx="0">
                  <c:v>63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dLbl>
              <c:idx val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0.0</c:formatCode>
                <c:ptCount val="1"/>
                <c:pt idx="0">
                  <c:v>63.8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Лист3!$M$14</c:f>
              <c:numCache>
                <c:formatCode>0.0</c:formatCode>
                <c:ptCount val="1"/>
                <c:pt idx="0">
                  <c:v>13.1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dLbl>
              <c:idx val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0.0</c:formatCode>
                <c:ptCount val="1"/>
                <c:pt idx="0">
                  <c:v>84.8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showVal val="1"/>
          </c:dLbls>
          <c:val>
            <c:numRef>
              <c:f>Лист3!$M$16</c:f>
              <c:numCache>
                <c:formatCode>0.0</c:formatCode>
                <c:ptCount val="1"/>
                <c:pt idx="0">
                  <c:v>19.3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0.0</c:formatCode>
                <c:ptCount val="1"/>
                <c:pt idx="0">
                  <c:v>64.8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Лист3!$M$18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 baseline="0"/>
                  </a:pPr>
                  <a:endParaRPr lang="ru-RU"/>
                </a:p>
              </c:txPr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0.0</c:formatCode>
                <c:ptCount val="1"/>
                <c:pt idx="0">
                  <c:v>23.9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dLbls/>
        <c:gapWidth val="0"/>
        <c:gapDepth val="0"/>
        <c:shape val="box"/>
        <c:axId val="75351936"/>
        <c:axId val="75353472"/>
        <c:axId val="0"/>
      </c:bar3DChart>
      <c:catAx>
        <c:axId val="7535193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75353472"/>
        <c:crosses val="autoZero"/>
        <c:lblAlgn val="ctr"/>
        <c:lblOffset val="100"/>
      </c:catAx>
      <c:valAx>
        <c:axId val="75353472"/>
        <c:scaling>
          <c:orientation val="minMax"/>
        </c:scaling>
        <c:axPos val="t"/>
        <c:majorGridlines/>
        <c:numFmt formatCode="0.0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75351936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9006761364491142"/>
          <c:y val="1.6877637130801686E-2"/>
          <c:w val="0.44376996317833028"/>
          <c:h val="0.93328597446608064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dLbls/>
        <c:axId val="66127360"/>
        <c:axId val="66128896"/>
      </c:barChart>
      <c:catAx>
        <c:axId val="66127360"/>
        <c:scaling>
          <c:orientation val="minMax"/>
        </c:scaling>
        <c:axPos val="l"/>
        <c:numFmt formatCode="General" sourceLinked="1"/>
        <c:tickLblPos val="nextTo"/>
        <c:crossAx val="66128896"/>
        <c:crosses val="autoZero"/>
        <c:lblAlgn val="ctr"/>
        <c:lblOffset val="100"/>
      </c:catAx>
      <c:valAx>
        <c:axId val="66128896"/>
        <c:scaling>
          <c:orientation val="minMax"/>
        </c:scaling>
        <c:delete val="1"/>
        <c:axPos val="b"/>
        <c:majorGridlines/>
        <c:numFmt formatCode="General" sourceLinked="1"/>
        <c:tickLblPos val="nextTo"/>
        <c:crossAx val="661273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 algn="ctr">
        <a:defRPr lang="ru-RU" sz="900" b="1" i="0" u="none" strike="noStrike" kern="0" spc="0" baseline="0">
          <a:solidFill>
            <a:prstClr val="black"/>
          </a:solidFill>
          <a:latin typeface="Times New Roman" pitchFamily="18" charset="0"/>
          <a:ea typeface="+mn-ea"/>
          <a:cs typeface="+mn-cs"/>
        </a:defRPr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3.7374719428843135E-2"/>
          <c:y val="0.10273611451472728"/>
          <c:w val="0.946395771275931"/>
          <c:h val="0.89665866632981073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 anchor="ctr" anchorCtr="0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Лист3!$M$5</c:f>
              <c:numCache>
                <c:formatCode>0.0</c:formatCode>
                <c:ptCount val="1"/>
                <c:pt idx="0">
                  <c:v>63.5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Лист3!$M$6</c:f>
              <c:numCache>
                <c:formatCode>0.0</c:formatCode>
                <c:ptCount val="1"/>
                <c:pt idx="0">
                  <c:v>48.8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Лист3!$M$7</c:f>
              <c:numCache>
                <c:formatCode>0.0</c:formatCode>
                <c:ptCount val="1"/>
                <c:pt idx="0">
                  <c:v>1.6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0.0</c:formatCode>
                <c:ptCount val="1"/>
                <c:pt idx="0">
                  <c:v>70.400000000000006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 i="0"/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0.0</c:formatCode>
                <c:ptCount val="1"/>
                <c:pt idx="0">
                  <c:v>74.400000000000006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0.0</c:formatCode>
                <c:ptCount val="1"/>
                <c:pt idx="0">
                  <c:v>70.5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0.0</c:formatCode>
                <c:ptCount val="1"/>
                <c:pt idx="0">
                  <c:v>49.2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0.0</c:formatCode>
                <c:ptCount val="1"/>
                <c:pt idx="0">
                  <c:v>72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dLbl>
              <c:idx val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0.0</c:formatCode>
                <c:ptCount val="1"/>
                <c:pt idx="0">
                  <c:v>68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Лист3!$M$14</c:f>
              <c:numCache>
                <c:formatCode>0.0</c:formatCode>
                <c:ptCount val="1"/>
                <c:pt idx="0">
                  <c:v>38.1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dLbl>
              <c:idx val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0.0</c:formatCode>
                <c:ptCount val="1"/>
                <c:pt idx="0">
                  <c:v>91.2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showVal val="1"/>
          </c:dLbls>
          <c:val>
            <c:numRef>
              <c:f>Лист3!$M$16</c:f>
              <c:numCache>
                <c:formatCode>0.0</c:formatCode>
                <c:ptCount val="1"/>
                <c:pt idx="0">
                  <c:v>21.9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0.0</c:formatCode>
                <c:ptCount val="1"/>
                <c:pt idx="0">
                  <c:v>72.900000000000006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Лист3!$M$18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 baseline="0"/>
                  </a:pPr>
                  <a:endParaRPr lang="ru-RU"/>
                </a:p>
              </c:txPr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0.0</c:formatCode>
                <c:ptCount val="1"/>
                <c:pt idx="0">
                  <c:v>26.6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gapWidth val="0"/>
        <c:gapDepth val="0"/>
        <c:shape val="box"/>
        <c:axId val="90873856"/>
        <c:axId val="90889216"/>
        <c:axId val="0"/>
      </c:bar3DChart>
      <c:catAx>
        <c:axId val="9087385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90889216"/>
        <c:crosses val="autoZero"/>
        <c:lblAlgn val="ctr"/>
        <c:lblOffset val="100"/>
      </c:catAx>
      <c:valAx>
        <c:axId val="90889216"/>
        <c:scaling>
          <c:orientation val="minMax"/>
        </c:scaling>
        <c:axPos val="t"/>
        <c:majorGridlines/>
        <c:numFmt formatCode="0.0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90873856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9006761364491142"/>
          <c:y val="1.6877637130801686E-2"/>
          <c:w val="0.44376996317833028"/>
          <c:h val="0.93328597446608064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dLbls/>
        <c:axId val="66267776"/>
        <c:axId val="66285952"/>
      </c:barChart>
      <c:catAx>
        <c:axId val="66267776"/>
        <c:scaling>
          <c:orientation val="minMax"/>
        </c:scaling>
        <c:axPos val="l"/>
        <c:numFmt formatCode="General" sourceLinked="1"/>
        <c:tickLblPos val="nextTo"/>
        <c:crossAx val="66285952"/>
        <c:crosses val="autoZero"/>
        <c:lblAlgn val="ctr"/>
        <c:lblOffset val="100"/>
      </c:catAx>
      <c:valAx>
        <c:axId val="66285952"/>
        <c:scaling>
          <c:orientation val="minMax"/>
        </c:scaling>
        <c:delete val="1"/>
        <c:axPos val="b"/>
        <c:majorGridlines/>
        <c:numFmt formatCode="General" sourceLinked="1"/>
        <c:tickLblPos val="nextTo"/>
        <c:crossAx val="662677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 algn="ctr">
        <a:defRPr lang="ru-RU" sz="900" b="1" i="0" u="none" strike="noStrike" kern="0" spc="0" baseline="0">
          <a:solidFill>
            <a:prstClr val="black"/>
          </a:solidFill>
          <a:latin typeface="Times New Roman" pitchFamily="18" charset="0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3.7374719428843219E-2"/>
          <c:y val="0.10273611451472728"/>
          <c:w val="0.946395771275931"/>
          <c:h val="0.89665866632981184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val>
            <c:numRef>
              <c:f>Лист3!$M$5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val>
            <c:numRef>
              <c:f>Лист3!$M$6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val>
            <c:numRef>
              <c:f>Лист3!$M$7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/>
                      <a:t>6,4</a:t>
                    </a:r>
                  </a:p>
                </c:rich>
              </c:tx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General</c:formatCode>
                <c:ptCount val="1"/>
                <c:pt idx="0">
                  <c:v>6.4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/>
                      <a:t>7,2</a:t>
                    </a:r>
                  </a:p>
                </c:rich>
              </c:tx>
            </c:dLbl>
            <c:txPr>
              <a:bodyPr/>
              <a:lstStyle/>
              <a:p>
                <a:pPr>
                  <a:defRPr sz="1200" b="1" i="0"/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General</c:formatCode>
                <c:ptCount val="1"/>
                <c:pt idx="0">
                  <c:v>7.2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General</c:formatCode>
                <c:ptCount val="1"/>
                <c:pt idx="0">
                  <c:v>7.1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/>
                      <a:t>2,5</a:t>
                    </a:r>
                  </a:p>
                </c:rich>
              </c:tx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General</c:formatCode>
                <c:ptCount val="1"/>
                <c:pt idx="0">
                  <c:v>7.6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val>
            <c:numRef>
              <c:f>Лист3!$M$14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General</c:formatCode>
                <c:ptCount val="1"/>
                <c:pt idx="0">
                  <c:v>14.2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val>
            <c:numRef>
              <c:f>Лист3!$M$16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General</c:formatCode>
                <c:ptCount val="1"/>
                <c:pt idx="0">
                  <c:v>12.2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val>
            <c:numRef>
              <c:f>Лист3!$M$18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200" b="1" baseline="0"/>
                    </a:pPr>
                    <a:r>
                      <a:rPr lang="en-US" sz="1600" baseline="0"/>
                      <a:t>4,9</a:t>
                    </a:r>
                  </a:p>
                </c:rich>
              </c:tx>
              <c:spPr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General</c:formatCode>
                <c:ptCount val="1"/>
                <c:pt idx="0">
                  <c:v>4.9000000000000004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dLbls/>
        <c:gapWidth val="0"/>
        <c:gapDepth val="0"/>
        <c:shape val="box"/>
        <c:axId val="57256960"/>
        <c:axId val="57266944"/>
        <c:axId val="0"/>
      </c:bar3DChart>
      <c:catAx>
        <c:axId val="5725696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57266944"/>
        <c:crosses val="autoZero"/>
        <c:lblAlgn val="ctr"/>
        <c:lblOffset val="100"/>
      </c:catAx>
      <c:valAx>
        <c:axId val="57266944"/>
        <c:scaling>
          <c:orientation val="minMax"/>
        </c:scaling>
        <c:axPos val="t"/>
        <c:majorGridlines/>
        <c:numFmt formatCode="General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57256960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3.7374719428843149E-2"/>
          <c:y val="0.10273611451472728"/>
          <c:w val="0.946395771275931"/>
          <c:h val="0.89665866632981084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dLbls>
            <c:dLbl>
              <c:idx val="0"/>
              <c:layout>
                <c:manualLayout>
                  <c:x val="1.0158726095747595E-2"/>
                  <c:y val="3.8647060738877036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 anchor="ctr" anchorCtr="0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Лист3!$M$5</c:f>
              <c:numCache>
                <c:formatCode>0.0</c:formatCode>
                <c:ptCount val="1"/>
                <c:pt idx="0">
                  <c:v>76.8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dLbls>
            <c:dLbl>
              <c:idx val="0"/>
              <c:layout>
                <c:manualLayout>
                  <c:x val="2.5396815239368984E-3"/>
                  <c:y val="-2.7052942517213931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Лист3!$M$6</c:f>
              <c:numCache>
                <c:formatCode>0.0</c:formatCode>
                <c:ptCount val="1"/>
                <c:pt idx="0">
                  <c:v>50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Лист3!$M$7</c:f>
              <c:numCache>
                <c:formatCode>0.0</c:formatCode>
                <c:ptCount val="1"/>
                <c:pt idx="0">
                  <c:v>0.9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dLbl>
              <c:idx val="0"/>
              <c:layout>
                <c:manualLayout>
                  <c:x val="1.2698407619684585E-2"/>
                  <c:y val="3.0917648591101625E-2"/>
                </c:manualLayout>
              </c:layout>
              <c:showVal val="1"/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0.0</c:formatCode>
                <c:ptCount val="1"/>
                <c:pt idx="0">
                  <c:v>79.8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dLbl>
              <c:idx val="0"/>
              <c:layout>
                <c:manualLayout>
                  <c:x val="1.2698407619684493E-2"/>
                  <c:y val="0"/>
                </c:manualLayout>
              </c:layout>
              <c:showVal val="1"/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 i="0"/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0.0</c:formatCode>
                <c:ptCount val="1"/>
                <c:pt idx="0">
                  <c:v>81.400000000000006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dLbl>
              <c:idx val="0"/>
              <c:layout>
                <c:manualLayout>
                  <c:x val="1.5238089143621391E-2"/>
                  <c:y val="-1.159411822166311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0.0</c:formatCode>
                <c:ptCount val="1"/>
                <c:pt idx="0">
                  <c:v>77.900000000000006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0.0</c:formatCode>
                <c:ptCount val="1"/>
                <c:pt idx="0">
                  <c:v>55.9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dLbl>
              <c:idx val="0"/>
              <c:layout>
                <c:manualLayout>
                  <c:x val="1.2698407619684585E-2"/>
                  <c:y val="3.8647060738877036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0.0</c:formatCode>
                <c:ptCount val="1"/>
                <c:pt idx="0">
                  <c:v>79.8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dLbl>
              <c:idx val="0"/>
              <c:layout>
                <c:manualLayout>
                  <c:x val="2.0317452191495187E-2"/>
                  <c:y val="-2.705294251721393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0.0</c:formatCode>
                <c:ptCount val="1"/>
                <c:pt idx="0">
                  <c:v>75.599999999999994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Лист3!$M$14</c:f>
              <c:numCache>
                <c:formatCode>0.0</c:formatCode>
                <c:ptCount val="1"/>
                <c:pt idx="0">
                  <c:v>38.1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dLbl>
              <c:idx val="0"/>
              <c:layout>
                <c:manualLayout>
                  <c:x val="7.6190445718106962E-3"/>
                  <c:y val="7.7294121477754054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0.0</c:formatCode>
                <c:ptCount val="1"/>
                <c:pt idx="0">
                  <c:v>86.9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showVal val="1"/>
          </c:dLbls>
          <c:val>
            <c:numRef>
              <c:f>Лист3!$M$16</c:f>
              <c:numCache>
                <c:formatCode>0.0</c:formatCode>
                <c:ptCount val="1"/>
                <c:pt idx="0">
                  <c:v>24.3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dLbl>
              <c:idx val="0"/>
              <c:layout>
                <c:manualLayout>
                  <c:x val="2.5396815239368986E-2"/>
                  <c:y val="3.8647060738877036E-3"/>
                </c:manualLayout>
              </c:layout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0.0</c:formatCode>
                <c:ptCount val="1"/>
                <c:pt idx="0">
                  <c:v>80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Лист3!$M$18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 baseline="0"/>
                  </a:pPr>
                  <a:endParaRPr lang="ru-RU"/>
                </a:p>
              </c:txPr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0.0</c:formatCode>
                <c:ptCount val="1"/>
                <c:pt idx="0">
                  <c:v>29.4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dLbls/>
        <c:gapWidth val="0"/>
        <c:gapDepth val="0"/>
        <c:shape val="box"/>
        <c:axId val="66527616"/>
        <c:axId val="66529152"/>
        <c:axId val="0"/>
      </c:bar3DChart>
      <c:catAx>
        <c:axId val="6652761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66529152"/>
        <c:crosses val="autoZero"/>
        <c:lblAlgn val="ctr"/>
        <c:lblOffset val="100"/>
      </c:catAx>
      <c:valAx>
        <c:axId val="66529152"/>
        <c:scaling>
          <c:orientation val="minMax"/>
        </c:scaling>
        <c:axPos val="t"/>
        <c:majorGridlines/>
        <c:numFmt formatCode="0.0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66527616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9006761364491142"/>
          <c:y val="1.6877637130801686E-2"/>
          <c:w val="0.44376996317833028"/>
          <c:h val="0.93328597446608064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dLbls/>
        <c:axId val="66655744"/>
        <c:axId val="66657280"/>
      </c:barChart>
      <c:catAx>
        <c:axId val="66655744"/>
        <c:scaling>
          <c:orientation val="minMax"/>
        </c:scaling>
        <c:axPos val="l"/>
        <c:numFmt formatCode="General" sourceLinked="1"/>
        <c:tickLblPos val="nextTo"/>
        <c:crossAx val="66657280"/>
        <c:crosses val="autoZero"/>
        <c:lblAlgn val="ctr"/>
        <c:lblOffset val="100"/>
      </c:catAx>
      <c:valAx>
        <c:axId val="66657280"/>
        <c:scaling>
          <c:orientation val="minMax"/>
        </c:scaling>
        <c:delete val="1"/>
        <c:axPos val="b"/>
        <c:majorGridlines/>
        <c:numFmt formatCode="General" sourceLinked="1"/>
        <c:tickLblPos val="nextTo"/>
        <c:crossAx val="666557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 algn="ctr">
        <a:defRPr lang="ru-RU" sz="900" b="1" i="0" u="none" strike="noStrike" kern="0" spc="0" baseline="0">
          <a:solidFill>
            <a:prstClr val="black"/>
          </a:solidFill>
          <a:latin typeface="Times New Roman" pitchFamily="18" charset="0"/>
          <a:ea typeface="+mn-ea"/>
          <a:cs typeface="+mn-cs"/>
        </a:defRPr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3.7374719428843149E-2"/>
          <c:y val="0.10273611451472728"/>
          <c:w val="0.946395771275931"/>
          <c:h val="0.89665866632981084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 anchor="ctr" anchorCtr="0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Лист3!$M$5</c:f>
              <c:numCache>
                <c:formatCode>0.0</c:formatCode>
                <c:ptCount val="1"/>
                <c:pt idx="0">
                  <c:v>76.8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Лист3!$M$6</c:f>
              <c:numCache>
                <c:formatCode>0.0</c:formatCode>
                <c:ptCount val="1"/>
                <c:pt idx="0">
                  <c:v>54.8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Лист3!$M$7</c:f>
              <c:numCache>
                <c:formatCode>0.0</c:formatCode>
                <c:ptCount val="1"/>
                <c:pt idx="0">
                  <c:v>24.8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0.0</c:formatCode>
                <c:ptCount val="1"/>
                <c:pt idx="0">
                  <c:v>89.1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 i="0"/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0.0</c:formatCode>
                <c:ptCount val="1"/>
                <c:pt idx="0">
                  <c:v>89.1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0.0</c:formatCode>
                <c:ptCount val="1"/>
                <c:pt idx="0">
                  <c:v>85.5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0.0</c:formatCode>
                <c:ptCount val="1"/>
                <c:pt idx="0">
                  <c:v>61.4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0.0</c:formatCode>
                <c:ptCount val="1"/>
                <c:pt idx="0">
                  <c:v>88.1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dLbl>
              <c:idx val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0.0</c:formatCode>
                <c:ptCount val="1"/>
                <c:pt idx="0">
                  <c:v>84.6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Лист3!$M$14</c:f>
              <c:numCache>
                <c:formatCode>0.0</c:formatCode>
                <c:ptCount val="1"/>
                <c:pt idx="0">
                  <c:v>82.7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dLbl>
              <c:idx val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0.0</c:formatCode>
                <c:ptCount val="1"/>
                <c:pt idx="0">
                  <c:v>92.9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showVal val="1"/>
          </c:dLbls>
          <c:val>
            <c:numRef>
              <c:f>Лист3!$M$16</c:f>
              <c:numCache>
                <c:formatCode>0.0</c:formatCode>
                <c:ptCount val="1"/>
                <c:pt idx="0">
                  <c:v>34.700000000000003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0.0</c:formatCode>
                <c:ptCount val="1"/>
                <c:pt idx="0">
                  <c:v>86.9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val>
            <c:numRef>
              <c:f>Лист3!$M$18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1" baseline="0"/>
                  </a:pPr>
                  <a:endParaRPr lang="ru-RU"/>
                </a:p>
              </c:txPr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0.0</c:formatCode>
                <c:ptCount val="1"/>
                <c:pt idx="0">
                  <c:v>33.200000000000003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dLbls/>
        <c:gapWidth val="0"/>
        <c:gapDepth val="0"/>
        <c:shape val="box"/>
        <c:axId val="66800640"/>
        <c:axId val="66839296"/>
        <c:axId val="0"/>
      </c:bar3DChart>
      <c:catAx>
        <c:axId val="6680064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66839296"/>
        <c:crosses val="autoZero"/>
        <c:lblAlgn val="ctr"/>
        <c:lblOffset val="100"/>
      </c:catAx>
      <c:valAx>
        <c:axId val="66839296"/>
        <c:scaling>
          <c:orientation val="minMax"/>
        </c:scaling>
        <c:axPos val="t"/>
        <c:majorGridlines/>
        <c:numFmt formatCode="0.0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66800640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9006761364491142"/>
          <c:y val="1.6877637130801686E-2"/>
          <c:w val="0.44376996317833028"/>
          <c:h val="0.93328597446608064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dLbls/>
        <c:axId val="66949504"/>
        <c:axId val="66951040"/>
      </c:barChart>
      <c:catAx>
        <c:axId val="66949504"/>
        <c:scaling>
          <c:orientation val="minMax"/>
        </c:scaling>
        <c:axPos val="l"/>
        <c:numFmt formatCode="General" sourceLinked="1"/>
        <c:tickLblPos val="nextTo"/>
        <c:crossAx val="66951040"/>
        <c:crosses val="autoZero"/>
        <c:lblAlgn val="ctr"/>
        <c:lblOffset val="100"/>
      </c:catAx>
      <c:valAx>
        <c:axId val="66951040"/>
        <c:scaling>
          <c:orientation val="minMax"/>
        </c:scaling>
        <c:delete val="1"/>
        <c:axPos val="b"/>
        <c:majorGridlines/>
        <c:numFmt formatCode="General" sourceLinked="1"/>
        <c:tickLblPos val="nextTo"/>
        <c:crossAx val="669495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 algn="ctr">
        <a:defRPr lang="ru-RU" sz="900" b="1" i="0" u="none" strike="noStrike" kern="0" spc="0" baseline="0">
          <a:solidFill>
            <a:prstClr val="black"/>
          </a:solidFill>
          <a:latin typeface="Times New Roman" pitchFamily="18" charset="0"/>
          <a:ea typeface="+mn-ea"/>
          <a:cs typeface="+mn-cs"/>
        </a:defRPr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3.7374719428843149E-2"/>
          <c:y val="0.10273611451472728"/>
          <c:w val="0.946395771275931"/>
          <c:h val="0.89665866632981084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 anchor="ctr" anchorCtr="0"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Лист3!$M$5</c:f>
              <c:numCache>
                <c:formatCode>0.0</c:formatCode>
                <c:ptCount val="1"/>
                <c:pt idx="0">
                  <c:v>93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Лист3!$M$6</c:f>
              <c:numCache>
                <c:formatCode>0.0</c:formatCode>
                <c:ptCount val="1"/>
                <c:pt idx="0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6.2377731051781894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Лист3!$M$7</c:f>
              <c:numCache>
                <c:formatCode>0.0</c:formatCode>
                <c:ptCount val="1"/>
                <c:pt idx="0">
                  <c:v>100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dLbl>
              <c:idx val="0"/>
              <c:layout>
                <c:manualLayout>
                  <c:x val="1.3385510657847516E-2"/>
                  <c:y val="-6.2377731051781894E-3"/>
                </c:manualLayout>
              </c:layout>
              <c:showVal val="1"/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0.0</c:formatCode>
                <c:ptCount val="1"/>
                <c:pt idx="0">
                  <c:v>97.4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0.0</c:formatCode>
                <c:ptCount val="1"/>
                <c:pt idx="0">
                  <c:v>92.3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0.0</c:formatCode>
                <c:ptCount val="1"/>
                <c:pt idx="0">
                  <c:v>95.5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0.0</c:formatCode>
                <c:ptCount val="1"/>
                <c:pt idx="0">
                  <c:v>93.5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0.0</c:formatCode>
                <c:ptCount val="1"/>
                <c:pt idx="0">
                  <c:v>98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0.0</c:formatCode>
                <c:ptCount val="1"/>
                <c:pt idx="0">
                  <c:v>93.5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Лист3!$M$14</c:f>
              <c:numCache>
                <c:formatCode>0.0</c:formatCode>
                <c:ptCount val="1"/>
                <c:pt idx="0">
                  <c:v>100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0.0</c:formatCode>
                <c:ptCount val="1"/>
                <c:pt idx="0">
                  <c:v>100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 algn="ctr">
                    <a:defRPr lang="ru-RU" sz="1400" b="1" i="0" u="none" strike="noStrike" kern="1200" baseline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Лист3!$M$16</c:f>
              <c:numCache>
                <c:formatCode>0.0</c:formatCode>
                <c:ptCount val="1"/>
                <c:pt idx="0">
                  <c:v>62.8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0.0</c:formatCode>
                <c:ptCount val="1"/>
                <c:pt idx="0">
                  <c:v>95.8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val>
            <c:numRef>
              <c:f>Лист3!$M$18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 b="1" baseline="0"/>
                  </a:pPr>
                  <a:endParaRPr lang="ru-RU"/>
                </a:p>
              </c:txPr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0.0</c:formatCode>
                <c:ptCount val="1"/>
                <c:pt idx="0">
                  <c:v>97.7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dLbls/>
        <c:gapWidth val="0"/>
        <c:gapDepth val="0"/>
        <c:shape val="box"/>
        <c:axId val="67056384"/>
        <c:axId val="67057920"/>
        <c:axId val="0"/>
      </c:bar3DChart>
      <c:catAx>
        <c:axId val="670563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67057920"/>
        <c:crosses val="autoZero"/>
        <c:lblAlgn val="ctr"/>
        <c:lblOffset val="100"/>
      </c:catAx>
      <c:valAx>
        <c:axId val="67057920"/>
        <c:scaling>
          <c:orientation val="minMax"/>
        </c:scaling>
        <c:axPos val="t"/>
        <c:majorGridlines/>
        <c:numFmt formatCode="0.0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67056384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9006761364491203"/>
          <c:y val="1.6877637130801686E-2"/>
          <c:w val="0.44376996317833028"/>
          <c:h val="0.93328597446608064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dLbls/>
        <c:axId val="64187392"/>
        <c:axId val="64201472"/>
      </c:barChart>
      <c:catAx>
        <c:axId val="64187392"/>
        <c:scaling>
          <c:orientation val="minMax"/>
        </c:scaling>
        <c:axPos val="l"/>
        <c:numFmt formatCode="General" sourceLinked="1"/>
        <c:tickLblPos val="nextTo"/>
        <c:crossAx val="64201472"/>
        <c:crosses val="autoZero"/>
        <c:lblAlgn val="ctr"/>
        <c:lblOffset val="100"/>
      </c:catAx>
      <c:valAx>
        <c:axId val="64201472"/>
        <c:scaling>
          <c:orientation val="minMax"/>
        </c:scaling>
        <c:delete val="1"/>
        <c:axPos val="b"/>
        <c:majorGridlines/>
        <c:numFmt formatCode="General" sourceLinked="1"/>
        <c:tickLblPos val="nextTo"/>
        <c:crossAx val="641873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 algn="ctr">
        <a:defRPr lang="ru-RU" sz="900" b="1" i="0" u="none" strike="noStrike" kern="0" spc="0" baseline="0">
          <a:solidFill>
            <a:prstClr val="black"/>
          </a:solidFill>
          <a:latin typeface="Times New Roman" pitchFamily="18" charset="0"/>
          <a:ea typeface="+mn-ea"/>
          <a:cs typeface="+mn-cs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9492287018113671E-2"/>
          <c:y val="2.7576621277801808E-2"/>
          <c:w val="0.946395771275931"/>
          <c:h val="0.89665866632981206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dLbls>
            <c:txPr>
              <a:bodyPr anchor="ctr" anchorCtr="0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Лист3!$M$5</c:f>
              <c:numCache>
                <c:formatCode>General</c:formatCode>
                <c:ptCount val="1"/>
                <c:pt idx="0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val>
            <c:numRef>
              <c:f>Лист3!$M$6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val>
            <c:numRef>
              <c:f>Лист3!$M$7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General</c:formatCode>
                <c:ptCount val="1"/>
                <c:pt idx="0">
                  <c:v>15.5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 i="0"/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General</c:formatCode>
                <c:ptCount val="1"/>
                <c:pt idx="0">
                  <c:v>15.1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General</c:formatCode>
                <c:ptCount val="1"/>
                <c:pt idx="0">
                  <c:v>14.4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General</c:formatCode>
                <c:ptCount val="1"/>
                <c:pt idx="0">
                  <c:v>13.6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General</c:formatCode>
                <c:ptCount val="1"/>
                <c:pt idx="0">
                  <c:v>13.4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val>
            <c:numRef>
              <c:f>Лист3!$M$14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howVal val="1"/>
          </c:dLbls>
          <c:val>
            <c:numRef>
              <c:f>Лист3!$M$16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numFmt formatCode="#,##0.0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General</c:formatCode>
                <c:ptCount val="1"/>
                <c:pt idx="0">
                  <c:v>16.2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val>
            <c:numRef>
              <c:f>Лист3!$M$18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 baseline="0"/>
                  </a:pPr>
                  <a:endParaRPr lang="ru-RU"/>
                </a:p>
              </c:txPr>
            </c:dLbl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General</c:formatCode>
                <c:ptCount val="1"/>
                <c:pt idx="0">
                  <c:v>7.4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dLbls/>
        <c:gapWidth val="0"/>
        <c:gapDepth val="0"/>
        <c:shape val="box"/>
        <c:axId val="49411584"/>
        <c:axId val="49413120"/>
        <c:axId val="0"/>
      </c:bar3DChart>
      <c:catAx>
        <c:axId val="494115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49413120"/>
        <c:crosses val="autoZero"/>
        <c:lblAlgn val="ctr"/>
        <c:lblOffset val="100"/>
      </c:catAx>
      <c:valAx>
        <c:axId val="49413120"/>
        <c:scaling>
          <c:orientation val="minMax"/>
        </c:scaling>
        <c:axPos val="t"/>
        <c:majorGridlines>
          <c:spPr>
            <a:ln w="0">
              <a:solidFill>
                <a:schemeClr val="bg1"/>
              </a:solidFill>
            </a:ln>
          </c:spPr>
        </c:majorGridlines>
        <c:numFmt formatCode="General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49411584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4.1791002769278857E-2"/>
          <c:y val="1.6035681446214145E-2"/>
          <c:w val="0.946395771275931"/>
          <c:h val="0.89665866632981206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dLbls>
            <c:txPr>
              <a:bodyPr anchor="ctr" anchorCtr="0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Лист3!$M$5</c:f>
              <c:numCache>
                <c:formatCode>0.0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Лист3!$M$6</c:f>
              <c:numCache>
                <c:formatCode>0.0</c:formatCode>
                <c:ptCount val="1"/>
                <c:pt idx="0">
                  <c:v>8.5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val>
            <c:numRef>
              <c:f>Лист3!$M$7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0.0</c:formatCode>
                <c:ptCount val="1"/>
                <c:pt idx="0">
                  <c:v>25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 i="0"/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0.0</c:formatCode>
                <c:ptCount val="1"/>
                <c:pt idx="0">
                  <c:v>23.3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0.0</c:formatCode>
                <c:ptCount val="1"/>
                <c:pt idx="0">
                  <c:v>22.1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0.0</c:formatCode>
                <c:ptCount val="1"/>
                <c:pt idx="0">
                  <c:v>16.3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0.0</c:formatCode>
                <c:ptCount val="1"/>
                <c:pt idx="0">
                  <c:v>22.7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0.0</c:formatCode>
                <c:ptCount val="1"/>
                <c:pt idx="0">
                  <c:v>19.899999999999999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val>
            <c:numRef>
              <c:f>Лист3!$M$14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0.0</c:formatCode>
                <c:ptCount val="1"/>
                <c:pt idx="0">
                  <c:v>32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howVal val="1"/>
          </c:dLbls>
          <c:val>
            <c:numRef>
              <c:f>Лист3!$M$16</c:f>
              <c:numCache>
                <c:formatCode>0.0</c:formatCode>
                <c:ptCount val="1"/>
                <c:pt idx="0">
                  <c:v>1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numFmt formatCode="#,##0.0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0.0</c:formatCode>
                <c:ptCount val="1"/>
                <c:pt idx="0">
                  <c:v>23.7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val>
            <c:numRef>
              <c:f>Лист3!$M$18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 baseline="0"/>
                  </a:pPr>
                  <a:endParaRPr lang="ru-RU"/>
                </a:p>
              </c:txPr>
            </c:dLbl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0.0</c:formatCode>
                <c:ptCount val="1"/>
                <c:pt idx="0">
                  <c:v>8.8000000000000007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dLbls/>
        <c:gapWidth val="0"/>
        <c:gapDepth val="0"/>
        <c:shape val="box"/>
        <c:axId val="64441728"/>
        <c:axId val="64459904"/>
        <c:axId val="0"/>
      </c:bar3DChart>
      <c:catAx>
        <c:axId val="6444172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64459904"/>
        <c:crosses val="autoZero"/>
        <c:lblAlgn val="ctr"/>
        <c:lblOffset val="100"/>
      </c:catAx>
      <c:valAx>
        <c:axId val="64459904"/>
        <c:scaling>
          <c:orientation val="minMax"/>
        </c:scaling>
        <c:axPos val="t"/>
        <c:majorGridlines/>
        <c:numFmt formatCode="0.0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64441728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8661566968131098"/>
          <c:y val="2.5408904089176416E-3"/>
          <c:w val="0.44376996317833028"/>
          <c:h val="0.93328597446608064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dLbls/>
        <c:axId val="64491904"/>
        <c:axId val="64493440"/>
      </c:barChart>
      <c:catAx>
        <c:axId val="64491904"/>
        <c:scaling>
          <c:orientation val="minMax"/>
        </c:scaling>
        <c:axPos val="l"/>
        <c:numFmt formatCode="General" sourceLinked="1"/>
        <c:tickLblPos val="nextTo"/>
        <c:crossAx val="64493440"/>
        <c:crosses val="autoZero"/>
        <c:lblAlgn val="ctr"/>
        <c:lblOffset val="100"/>
      </c:catAx>
      <c:valAx>
        <c:axId val="64493440"/>
        <c:scaling>
          <c:orientation val="minMax"/>
        </c:scaling>
        <c:delete val="1"/>
        <c:axPos val="b"/>
        <c:numFmt formatCode="General" sourceLinked="1"/>
        <c:tickLblPos val="nextTo"/>
        <c:crossAx val="644919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 algn="ctr">
        <a:defRPr lang="ru-RU" sz="900" b="1" i="0" u="none" strike="noStrike" kern="0" spc="0" baseline="0">
          <a:solidFill>
            <a:prstClr val="black"/>
          </a:solidFill>
          <a:latin typeface="Times New Roman" pitchFamily="18" charset="0"/>
          <a:ea typeface="+mn-ea"/>
          <a:cs typeface="+mn-cs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9006761364491164"/>
          <c:y val="1.6877637130801686E-2"/>
          <c:w val="0.44376996317833028"/>
          <c:h val="0.93328597446608064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dLbls/>
        <c:axId val="64697856"/>
        <c:axId val="64699392"/>
      </c:barChart>
      <c:catAx>
        <c:axId val="6469785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 algn="ctr">
              <a:defRPr lang="ru-RU" sz="900" b="1" i="0" u="none" strike="noStrike" kern="0" spc="0" baseline="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defRPr>
            </a:pPr>
            <a:endParaRPr lang="ru-RU"/>
          </a:p>
        </c:txPr>
        <c:crossAx val="64699392"/>
        <c:crosses val="autoZero"/>
        <c:lblAlgn val="ctr"/>
        <c:lblOffset val="100"/>
      </c:catAx>
      <c:valAx>
        <c:axId val="64699392"/>
        <c:scaling>
          <c:orientation val="minMax"/>
        </c:scaling>
        <c:delete val="1"/>
        <c:axPos val="b"/>
        <c:majorGridlines/>
        <c:numFmt formatCode="General" sourceLinked="1"/>
        <c:tickLblPos val="nextTo"/>
        <c:crossAx val="646978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200" b="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4.6968346206447617E-2"/>
          <c:y val="1.6913876440380468E-3"/>
          <c:w val="0.946395771275931"/>
          <c:h val="0.89665866632981128"/>
        </c:manualLayout>
      </c:layout>
      <c:bar3DChart>
        <c:barDir val="bar"/>
        <c:grouping val="clustered"/>
        <c:ser>
          <c:idx val="0"/>
          <c:order val="0"/>
          <c:tx>
            <c:strRef>
              <c:f>Лист3!$A$5</c:f>
              <c:strCache>
                <c:ptCount val="1"/>
                <c:pt idx="0">
                  <c:v>·01 «Антитеррор в Осинниковском городском округе»</c:v>
                </c:pt>
              </c:strCache>
            </c:strRef>
          </c:tx>
          <c:dLbls>
            <c:txPr>
              <a:bodyPr anchor="ctr" anchorCtr="0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Лист3!$M$5</c:f>
              <c:numCache>
                <c:formatCode>0.0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Лист3!$M$6</c:f>
              <c:numCache>
                <c:formatCode>0.0</c:formatCode>
                <c:ptCount val="1"/>
                <c:pt idx="0">
                  <c:v>8.5</c:v>
                </c:pt>
              </c:numCache>
            </c:numRef>
          </c:val>
        </c:ser>
        <c:ser>
          <c:idx val="2"/>
          <c:order val="2"/>
          <c:tx>
            <c:strRef>
              <c:f>Лист3!$A$7:$L$7</c:f>
              <c:strCache>
                <c:ptCount val="1"/>
                <c:pt idx="0">
                  <c:v>·03 «Развитие и поддержка малого и среднего пр-ва в муниц.образовании - Осинниковский городской округ»</c:v>
                </c:pt>
              </c:strCache>
            </c:strRef>
          </c:tx>
          <c:val>
            <c:numRef>
              <c:f>Лист3!$M$7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·04 «Поддержка и развитие СМИ»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Лист3!$M$8</c:f>
              <c:numCache>
                <c:formatCode>0.0</c:formatCode>
                <c:ptCount val="1"/>
                <c:pt idx="0">
                  <c:v>33.200000000000003</c:v>
                </c:pt>
              </c:numCache>
            </c:numRef>
          </c:val>
        </c:ser>
        <c:ser>
          <c:idx val="4"/>
          <c:order val="4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 i="0"/>
                </a:pPr>
                <a:endParaRPr lang="ru-RU"/>
              </a:p>
            </c:txPr>
            <c:showVal val="1"/>
          </c:dLbls>
          <c:val>
            <c:numRef>
              <c:f>Лист3!$M$9</c:f>
              <c:numCache>
                <c:formatCode>0.0</c:formatCode>
                <c:ptCount val="1"/>
                <c:pt idx="0">
                  <c:v>32.300000000000004</c:v>
                </c:pt>
              </c:numCache>
            </c:numRef>
          </c:val>
        </c:ser>
        <c:ser>
          <c:idx val="5"/>
          <c:order val="5"/>
          <c:tx>
            <c:strRef>
              <c:f>Лист3!$A$10</c:f>
              <c:strCache>
                <c:ptCount val="1"/>
                <c:pt idx="0">
                  <c:v>·06 «Развитие культуры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Лист3!$M$10</c:f>
              <c:numCache>
                <c:formatCode>0.0</c:formatCode>
                <c:ptCount val="1"/>
                <c:pt idx="0">
                  <c:v>29.8</c:v>
                </c:pt>
              </c:numCache>
            </c:numRef>
          </c:val>
        </c:ser>
        <c:ser>
          <c:idx val="6"/>
          <c:order val="6"/>
          <c:tx>
            <c:strRef>
              <c:f>Лист3!$A$11</c:f>
              <c:strCache>
                <c:ptCount val="1"/>
                <c:pt idx="0">
                  <c:v>·07 «Развитие системы здравоохранения Осинниковского городского округа»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Лист3!$M$11</c:f>
              <c:numCache>
                <c:formatCode>0.0</c:formatCode>
                <c:ptCount val="1"/>
                <c:pt idx="0">
                  <c:v>17.8</c:v>
                </c:pt>
              </c:numCache>
            </c:numRef>
          </c:val>
        </c:ser>
        <c:ser>
          <c:idx val="7"/>
          <c:order val="7"/>
          <c:tx>
            <c:strRef>
              <c:f>Лист3!$A$12</c:f>
              <c:strCache>
                <c:ptCount val="1"/>
                <c:pt idx="0">
                  <c:v>·08 «Социальная поддержка населения Осинниковского городского округа»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Лист3!$M$12</c:f>
              <c:numCache>
                <c:formatCode>0.0</c:formatCode>
                <c:ptCount val="1"/>
                <c:pt idx="0">
                  <c:v>30.9</c:v>
                </c:pt>
              </c:numCache>
            </c:numRef>
          </c:val>
        </c:ser>
        <c:ser>
          <c:idx val="8"/>
          <c:order val="8"/>
          <c:tx>
            <c:strRef>
              <c:f>Лист3!$A$13</c:f>
              <c:strCache>
                <c:ptCount val="1"/>
                <c:pt idx="0">
                  <c:v>·09 «Физическая культура, спорт и молодежная политика»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Лист3!$M$13</c:f>
              <c:numCache>
                <c:formatCode>0.0</c:formatCode>
                <c:ptCount val="1"/>
                <c:pt idx="0">
                  <c:v>27.9</c:v>
                </c:pt>
              </c:numCache>
            </c:numRef>
          </c:val>
        </c:ser>
        <c:ser>
          <c:idx val="9"/>
          <c:order val="9"/>
          <c:tx>
            <c:strRef>
              <c:f>Лист3!$A$14</c:f>
              <c:strCache>
                <c:ptCount val="1"/>
                <c:pt idx="0">
                  <c:v>·10 «Охрана окружающей среды Осинниковского городского округа»</c:v>
                </c:pt>
              </c:strCache>
            </c:strRef>
          </c:tx>
          <c:val>
            <c:numRef>
              <c:f>Лист3!$M$14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0"/>
          <c:order val="10"/>
          <c:tx>
            <c:strRef>
              <c:f>Лист3!$A$15:$K$15</c:f>
              <c:strCache>
                <c:ptCount val="1"/>
                <c:pt idx="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Лист3!$M$15</c:f>
              <c:numCache>
                <c:formatCode>0.0</c:formatCode>
                <c:ptCount val="1"/>
                <c:pt idx="0">
                  <c:v>43.9</c:v>
                </c:pt>
              </c:numCache>
            </c:numRef>
          </c:val>
        </c:ser>
        <c:ser>
          <c:idx val="11"/>
          <c:order val="11"/>
          <c:tx>
            <c:strRef>
              <c:f>Лист3!$A$16</c:f>
              <c:strCache>
                <c:ptCount val="1"/>
                <c:pt idx="0">
                  <c:v>·12 «Жилище на территории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showVal val="1"/>
          </c:dLbls>
          <c:val>
            <c:numRef>
              <c:f>Лист3!$M$16</c:f>
              <c:numCache>
                <c:formatCode>0.0</c:formatCode>
                <c:ptCount val="1"/>
                <c:pt idx="0">
                  <c:v>2.1</c:v>
                </c:pt>
              </c:numCache>
            </c:numRef>
          </c:val>
        </c:ser>
        <c:ser>
          <c:idx val="12"/>
          <c:order val="12"/>
          <c:tx>
            <c:strRef>
              <c:f>Лист3!$A$17:$K$17</c:f>
              <c:strCache>
                <c:ptCount val="1"/>
                <c:pt idx="0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/>
                  </a:pPr>
                  <a:endParaRPr lang="ru-RU"/>
                </a:p>
              </c:txPr>
            </c:dLbl>
            <c:numFmt formatCode="#,##0.0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val>
            <c:numRef>
              <c:f>Лист3!$M$17</c:f>
              <c:numCache>
                <c:formatCode>0.0</c:formatCode>
                <c:ptCount val="1"/>
                <c:pt idx="0">
                  <c:v>30.6</c:v>
                </c:pt>
              </c:numCache>
            </c:numRef>
          </c:val>
        </c:ser>
        <c:ser>
          <c:idx val="13"/>
          <c:order val="13"/>
          <c:tx>
            <c:strRef>
              <c:f>Лист3!$A$18</c:f>
              <c:strCache>
                <c:ptCount val="1"/>
                <c:pt idx="0">
                  <c:v>·14 «Предоставление служебных жилых помещений муниципального специализированного жилищного фонда»</c:v>
                </c:pt>
              </c:strCache>
            </c:strRef>
          </c:tx>
          <c:val>
            <c:numRef>
              <c:f>Лист3!$M$18</c:f>
              <c:numCache>
                <c:formatCode>0.0</c:formatCode>
                <c:ptCount val="1"/>
                <c:pt idx="0">
                  <c:v>0</c:v>
                </c:pt>
              </c:numCache>
            </c:numRef>
          </c:val>
        </c:ser>
        <c:ser>
          <c:idx val="14"/>
          <c:order val="14"/>
          <c:tx>
            <c:strRef>
              <c:f>Лист3!$A$19</c:f>
              <c:strCache>
                <c:ptCount val="1"/>
                <c:pt idx="0">
                  <c:v>·15 «Управление муниципальными финансами Осинниковского городского округа»</c:v>
                </c:pt>
              </c:strCache>
            </c:strRef>
          </c:tx>
          <c:dLbls>
            <c:dLbl>
              <c:idx val="0"/>
              <c:numFmt formatCode="#,##0.0" sourceLinked="0"/>
              <c:spPr/>
              <c:txPr>
                <a:bodyPr/>
                <a:lstStyle/>
                <a:p>
                  <a:pPr>
                    <a:defRPr sz="1600" b="1" baseline="0"/>
                  </a:pPr>
                  <a:endParaRPr lang="ru-RU"/>
                </a:p>
              </c:txPr>
            </c:dLbl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Лист3!$M$19</c:f>
              <c:numCache>
                <c:formatCode>0.0</c:formatCode>
                <c:ptCount val="1"/>
                <c:pt idx="0">
                  <c:v>10</c:v>
                </c:pt>
              </c:numCache>
            </c:numRef>
          </c:val>
        </c:ser>
        <c:ser>
          <c:idx val="15"/>
          <c:order val="15"/>
          <c:tx>
            <c:strRef>
              <c:f>Лист3!$A$20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0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/>
                      <a:t>7,3</a:t>
                    </a:r>
                  </a:p>
                </c:rich>
              </c:tx>
              <c:spPr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val>
            <c:numRef>
              <c:f>Лист3!$M$20</c:f>
              <c:numCache>
                <c:formatCode>General</c:formatCode>
                <c:ptCount val="1"/>
              </c:numCache>
            </c:numRef>
          </c:val>
        </c:ser>
        <c:dLbls/>
        <c:gapWidth val="0"/>
        <c:gapDepth val="0"/>
        <c:shape val="box"/>
        <c:axId val="64822272"/>
        <c:axId val="64852736"/>
        <c:axId val="0"/>
      </c:bar3DChart>
      <c:catAx>
        <c:axId val="6482227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700"/>
            </a:pPr>
            <a:endParaRPr lang="ru-RU"/>
          </a:p>
        </c:txPr>
        <c:crossAx val="64852736"/>
        <c:crosses val="autoZero"/>
        <c:lblAlgn val="ctr"/>
        <c:lblOffset val="100"/>
      </c:catAx>
      <c:valAx>
        <c:axId val="64852736"/>
        <c:scaling>
          <c:orientation val="minMax"/>
        </c:scaling>
        <c:axPos val="t"/>
        <c:majorGridlines/>
        <c:numFmt formatCode="0.0" sourceLinked="1"/>
        <c:tickLblPos val="low"/>
        <c:txPr>
          <a:bodyPr/>
          <a:lstStyle/>
          <a:p>
            <a:pPr>
              <a:defRPr sz="1200" b="1"/>
            </a:pPr>
            <a:endParaRPr lang="ru-RU"/>
          </a:p>
        </c:txPr>
        <c:crossAx val="64822272"/>
        <c:crosses val="max"/>
        <c:crossBetween val="between"/>
      </c:valAx>
      <c:spPr>
        <a:noFill/>
        <a:ln w="25400">
          <a:noFill/>
        </a:ln>
      </c:spPr>
    </c:plotArea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9006761364491197"/>
          <c:y val="1.6877637130801686E-2"/>
          <c:w val="0.44376996317833028"/>
          <c:h val="0.93328597446608064"/>
        </c:manualLayout>
      </c:layout>
      <c:barChart>
        <c:barDir val="bar"/>
        <c:grouping val="clustered"/>
        <c:ser>
          <c:idx val="0"/>
          <c:order val="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Лист3!$B$5:$B$20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Лист3!$C$5:$C$20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Лист3!$D$5:$D$20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Лист3!$E$5:$E$20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Лист3!$F$5:$F$20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Лист3!$G$5:$G$20</c:f>
              <c:numCache>
                <c:formatCode>General</c:formatCode>
                <c:ptCount val="16"/>
              </c:numCache>
            </c:numRef>
          </c:val>
        </c:ser>
        <c:ser>
          <c:idx val="6"/>
          <c:order val="6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Лист3!$H$5:$H$20</c:f>
              <c:numCache>
                <c:formatCode>General</c:formatCode>
                <c:ptCount val="16"/>
              </c:numCache>
            </c:numRef>
          </c:val>
        </c:ser>
        <c:ser>
          <c:idx val="7"/>
          <c:order val="7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Лист3!$I$5:$I$20</c:f>
              <c:numCache>
                <c:formatCode>General</c:formatCode>
                <c:ptCount val="16"/>
              </c:numCache>
            </c:numRef>
          </c:val>
        </c:ser>
        <c:ser>
          <c:idx val="8"/>
          <c:order val="8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Лист3!$J$5:$J$20</c:f>
              <c:numCache>
                <c:formatCode>General</c:formatCode>
                <c:ptCount val="16"/>
              </c:numCache>
            </c:numRef>
          </c:val>
        </c:ser>
        <c:ser>
          <c:idx val="9"/>
          <c:order val="9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Лист3!$K$5:$K$20</c:f>
              <c:numCache>
                <c:formatCode>General</c:formatCode>
                <c:ptCount val="16"/>
              </c:numCache>
            </c:numRef>
          </c:val>
        </c:ser>
        <c:ser>
          <c:idx val="10"/>
          <c:order val="10"/>
          <c:cat>
            <c:strRef>
              <c:f>Лист3!$A$5:$A$20</c:f>
              <c:strCache>
                <c:ptCount val="15"/>
                <c:pt idx="0">
                  <c:v>·01 «Антитеррор в Осинниковском городском округе»</c:v>
                </c:pt>
                <c:pt idx="1">
                  <c:v>·02 «Борьба с преступностью, профилактика правонарушений и обеспечение безопасности дорожного движения в Осинниковском городском округе»</c:v>
                </c:pt>
                <c:pt idx="2">
                  <c:v>·03 «Развитие и поддержка малого и среднего пр-ва в муниц.образовании - Осинниковский городской округ»</c:v>
                </c:pt>
                <c:pt idx="3">
                  <c:v>·04 «Поддержка и развитие СМИ»</c:v>
                </c:pt>
                <c:pt idx="4">
                  <c:v>·05 «Развитие системы образования Осинниковского городского округа»</c:v>
                </c:pt>
                <c:pt idx="5">
                  <c:v>·06 «Развитие культуры Осинниковского городского округа»</c:v>
                </c:pt>
                <c:pt idx="6">
                  <c:v>·07 «Развитие системы здравоохранения Осинниковского городского округа»</c:v>
                </c:pt>
                <c:pt idx="7">
                  <c:v>·08 «Социальная поддержка населения Осинниковского городского округа»</c:v>
                </c:pt>
                <c:pt idx="8">
                  <c:v>·09 «Физическая культура, спорт и молодежная политика»</c:v>
                </c:pt>
                <c:pt idx="9">
                  <c:v>·10 «Охрана окружающей среды Осинниковского городского округа»</c:v>
                </c:pt>
                <c:pt idx="10">
                  <c:v>·11 «Национальная экономика, жилищно-коммунальное и дорожное хозяйство, энергосбережение и повышение энергоэффективности Осинниковского городского округа»</c:v>
                </c:pt>
                <c:pt idx="11">
                  <c:v>·12 «Жилище на территории Осинниковского городского округа»</c:v>
                </c:pt>
                <c:pt idx="12">
                  <c:v>·13 «Обеспечение безопасности населения в области гражданской обороны, пожарной безоп-ти, предупреждению чрезв.ситуаций природного и техногенного характера»</c:v>
                </c:pt>
                <c:pt idx="13">
                  <c:v>·14 «Предоставление служебных жилых помещений муниципального специализированного жилищного фонда»</c:v>
                </c:pt>
                <c:pt idx="14">
                  <c:v>·15 «Управление муниципальными финансами Осинниковского городского округа»</c:v>
                </c:pt>
              </c:strCache>
            </c:strRef>
          </c:cat>
          <c:val>
            <c:numRef>
              <c:f>Лист3!$L$5:$L$20</c:f>
              <c:numCache>
                <c:formatCode>General</c:formatCode>
                <c:ptCount val="16"/>
              </c:numCache>
            </c:numRef>
          </c:val>
        </c:ser>
        <c:dLbls/>
        <c:axId val="64992000"/>
        <c:axId val="64993536"/>
      </c:barChart>
      <c:catAx>
        <c:axId val="64992000"/>
        <c:scaling>
          <c:orientation val="minMax"/>
        </c:scaling>
        <c:axPos val="l"/>
        <c:numFmt formatCode="General" sourceLinked="1"/>
        <c:tickLblPos val="nextTo"/>
        <c:crossAx val="64993536"/>
        <c:crosses val="autoZero"/>
        <c:lblAlgn val="ctr"/>
        <c:lblOffset val="100"/>
      </c:catAx>
      <c:valAx>
        <c:axId val="64993536"/>
        <c:scaling>
          <c:orientation val="minMax"/>
        </c:scaling>
        <c:delete val="1"/>
        <c:axPos val="b"/>
        <c:majorGridlines/>
        <c:numFmt formatCode="General" sourceLinked="1"/>
        <c:tickLblPos val="nextTo"/>
        <c:crossAx val="649920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 algn="ctr">
        <a:defRPr lang="ru-RU" sz="900" b="1" i="0" u="none" strike="noStrike" kern="0" spc="0" baseline="0">
          <a:solidFill>
            <a:prstClr val="black"/>
          </a:solidFill>
          <a:latin typeface="Times New Roman" pitchFamily="18" charset="0"/>
          <a:ea typeface="+mn-ea"/>
          <a:cs typeface="+mn-cs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E083B-EB94-42E9-9E78-FFE8B04294BC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64F97-ECE9-4C3A-86F4-06C5D6B928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0583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64F97-ECE9-4C3A-86F4-06C5D6B928F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C1C5B-CC7F-4A8B-9AF3-E60E3CBD5E7E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4F420-3E1C-4C7B-95F3-03E60A21A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в рамках муниципальных программ в 2015 году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08520" y="-99392"/>
            <a:ext cx="11665296" cy="6957392"/>
          </a:xfrm>
        </p:spPr>
        <p:txBody>
          <a:bodyPr>
            <a:normAutofit/>
          </a:bodyPr>
          <a:lstStyle/>
          <a:p>
            <a:r>
              <a:rPr lang="ru-RU" dirty="0" smtClean="0"/>
              <a:t>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 </a:t>
            </a:r>
            <a:r>
              <a:rPr lang="ru-RU" sz="2000" b="1" i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01.09.2015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5497216"/>
              </p:ext>
            </p:extLst>
          </p:nvPr>
        </p:nvGraphicFramePr>
        <p:xfrm>
          <a:off x="-142908" y="1142984"/>
          <a:ext cx="9036496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06550223"/>
              </p:ext>
            </p:extLst>
          </p:nvPr>
        </p:nvGraphicFramePr>
        <p:xfrm>
          <a:off x="4357686" y="1340768"/>
          <a:ext cx="4786314" cy="4445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00298" y="6286520"/>
            <a:ext cx="4603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1737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868346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 </a:t>
            </a:r>
            <a:r>
              <a:rPr lang="ru-RU" sz="2000" b="1" i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01.10.2015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0" y="1357298"/>
          <a:ext cx="7715304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00298" y="6215082"/>
            <a:ext cx="4603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7" name="Диаграмма 6"/>
          <p:cNvGraphicFramePr>
            <a:graphicFrameLocks noGrp="1"/>
          </p:cNvGraphicFramePr>
          <p:nvPr/>
        </p:nvGraphicFramePr>
        <p:xfrm>
          <a:off x="3714744" y="1285860"/>
          <a:ext cx="564357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707767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 </a:t>
            </a:r>
            <a:r>
              <a:rPr lang="ru-RU" sz="2000" b="1" i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01.11.2015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/>
        </p:nvGraphicFramePr>
        <p:xfrm>
          <a:off x="0" y="1571612"/>
          <a:ext cx="8358214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4143373" y="1643050"/>
          <a:ext cx="5000627" cy="3929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00298" y="6215082"/>
            <a:ext cx="4603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1559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 </a:t>
            </a:r>
            <a:r>
              <a:rPr lang="ru-RU" sz="2000" b="1" i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01.12.2015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/>
        </p:nvGraphicFramePr>
        <p:xfrm>
          <a:off x="0" y="1428736"/>
          <a:ext cx="7443766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3571869" y="1428736"/>
          <a:ext cx="5572132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00298" y="6215082"/>
            <a:ext cx="4603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7652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 </a:t>
            </a:r>
            <a:r>
              <a:rPr lang="ru-RU" sz="2000" b="1" i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01.01.2016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/>
        </p:nvGraphicFramePr>
        <p:xfrm>
          <a:off x="-142908" y="1571612"/>
          <a:ext cx="8072526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00298" y="6215082"/>
            <a:ext cx="4603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Диаграмма 5"/>
          <p:cNvGraphicFramePr>
            <a:graphicFrameLocks noGrp="1"/>
          </p:cNvGraphicFramePr>
          <p:nvPr/>
        </p:nvGraphicFramePr>
        <p:xfrm>
          <a:off x="3643306" y="1643050"/>
          <a:ext cx="5500694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01859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Муниципальные программы </a:t>
            </a:r>
            <a:r>
              <a:rPr lang="ru-RU" sz="20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округа, утвержденные на 2015-2017 годы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lvl="0"/>
            <a:r>
              <a:rPr lang="ru-RU" sz="3500" b="1" dirty="0">
                <a:solidFill>
                  <a:schemeClr val="tx2">
                    <a:lumMod val="75000"/>
                  </a:schemeClr>
                </a:solidFill>
              </a:rPr>
              <a:t>01 </a:t>
            </a:r>
            <a:r>
              <a:rPr lang="ru-RU" sz="3500" b="1" dirty="0">
                <a:solidFill>
                  <a:srgbClr val="002060"/>
                </a:solidFill>
              </a:rPr>
              <a:t>«Антитеррор в </a:t>
            </a:r>
            <a:r>
              <a:rPr lang="ru-RU" sz="3500" b="1" dirty="0" err="1">
                <a:solidFill>
                  <a:srgbClr val="002060"/>
                </a:solidFill>
              </a:rPr>
              <a:t>Осинниковском</a:t>
            </a:r>
            <a:r>
              <a:rPr lang="ru-RU" sz="3500" b="1" dirty="0">
                <a:solidFill>
                  <a:srgbClr val="002060"/>
                </a:solidFill>
              </a:rPr>
              <a:t> городском округе»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02 «Борьба с преступностью, профилактика правонарушений и обеспечение безопасности дорожного движения в </a:t>
            </a:r>
            <a:r>
              <a:rPr lang="ru-RU" sz="3500" b="1" dirty="0" err="1">
                <a:solidFill>
                  <a:srgbClr val="002060"/>
                </a:solidFill>
              </a:rPr>
              <a:t>Осинниковском</a:t>
            </a:r>
            <a:r>
              <a:rPr lang="ru-RU" sz="3500" b="1" dirty="0">
                <a:solidFill>
                  <a:srgbClr val="002060"/>
                </a:solidFill>
              </a:rPr>
              <a:t> городском округе»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03 «Развитие и поддержка малого и среднего предпринимательства в муниципальном образовании - </a:t>
            </a:r>
            <a:r>
              <a:rPr lang="ru-RU" sz="3500" b="1" dirty="0" err="1">
                <a:solidFill>
                  <a:srgbClr val="002060"/>
                </a:solidFill>
              </a:rPr>
              <a:t>Осинниковский</a:t>
            </a:r>
            <a:r>
              <a:rPr lang="ru-RU" sz="3500" b="1" dirty="0">
                <a:solidFill>
                  <a:srgbClr val="002060"/>
                </a:solidFill>
              </a:rPr>
              <a:t> городской округ»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04 «Поддержка и развитие СМИ»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05 «Развитие системы образования </a:t>
            </a:r>
            <a:r>
              <a:rPr lang="ru-RU" sz="3500" b="1" dirty="0" err="1">
                <a:solidFill>
                  <a:srgbClr val="002060"/>
                </a:solidFill>
              </a:rPr>
              <a:t>Осинниковского</a:t>
            </a:r>
            <a:r>
              <a:rPr lang="ru-RU" sz="3500" b="1" dirty="0">
                <a:solidFill>
                  <a:srgbClr val="002060"/>
                </a:solidFill>
              </a:rPr>
              <a:t> городского округа»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06 «Развитие культуры </a:t>
            </a:r>
            <a:r>
              <a:rPr lang="ru-RU" sz="3500" b="1" dirty="0" err="1">
                <a:solidFill>
                  <a:srgbClr val="002060"/>
                </a:solidFill>
              </a:rPr>
              <a:t>Осинниковского</a:t>
            </a:r>
            <a:r>
              <a:rPr lang="ru-RU" sz="3500" b="1" dirty="0">
                <a:solidFill>
                  <a:srgbClr val="002060"/>
                </a:solidFill>
              </a:rPr>
              <a:t> городского округа»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07 «Развитие системы здравоохранения </a:t>
            </a:r>
            <a:r>
              <a:rPr lang="ru-RU" sz="3500" b="1" dirty="0" err="1">
                <a:solidFill>
                  <a:srgbClr val="002060"/>
                </a:solidFill>
              </a:rPr>
              <a:t>Осинниковского</a:t>
            </a:r>
            <a:r>
              <a:rPr lang="ru-RU" sz="3500" b="1" dirty="0">
                <a:solidFill>
                  <a:srgbClr val="002060"/>
                </a:solidFill>
              </a:rPr>
              <a:t> городского округа»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08 «Социальная поддержка населения </a:t>
            </a:r>
            <a:r>
              <a:rPr lang="ru-RU" sz="3500" b="1" dirty="0" err="1">
                <a:solidFill>
                  <a:srgbClr val="002060"/>
                </a:solidFill>
              </a:rPr>
              <a:t>Осинниковского</a:t>
            </a:r>
            <a:r>
              <a:rPr lang="ru-RU" sz="3500" b="1" dirty="0">
                <a:solidFill>
                  <a:srgbClr val="002060"/>
                </a:solidFill>
              </a:rPr>
              <a:t> городского округа»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09 «Физическая культура, спорт и молодежная политика»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10 «Охрана окружающей среды </a:t>
            </a:r>
            <a:r>
              <a:rPr lang="ru-RU" sz="3500" b="1" dirty="0" err="1">
                <a:solidFill>
                  <a:srgbClr val="002060"/>
                </a:solidFill>
              </a:rPr>
              <a:t>Осинниковского</a:t>
            </a:r>
            <a:r>
              <a:rPr lang="ru-RU" sz="3500" b="1" dirty="0">
                <a:solidFill>
                  <a:srgbClr val="002060"/>
                </a:solidFill>
              </a:rPr>
              <a:t> городского округа»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11 «Национальная экономика, жилищно-коммунальное и дорожное хозяйство, энергосбережение и повышение </a:t>
            </a:r>
            <a:r>
              <a:rPr lang="ru-RU" sz="3500" b="1" dirty="0" err="1">
                <a:solidFill>
                  <a:srgbClr val="002060"/>
                </a:solidFill>
              </a:rPr>
              <a:t>энергоэффективностиОсинниковского</a:t>
            </a:r>
            <a:r>
              <a:rPr lang="ru-RU" sz="3500" b="1" dirty="0">
                <a:solidFill>
                  <a:srgbClr val="002060"/>
                </a:solidFill>
              </a:rPr>
              <a:t> городского округа»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12 «Жилище на территории </a:t>
            </a:r>
            <a:r>
              <a:rPr lang="ru-RU" sz="3500" b="1" dirty="0" err="1">
                <a:solidFill>
                  <a:srgbClr val="002060"/>
                </a:solidFill>
              </a:rPr>
              <a:t>Осинниковского</a:t>
            </a:r>
            <a:r>
              <a:rPr lang="ru-RU" sz="3500" b="1" dirty="0">
                <a:solidFill>
                  <a:srgbClr val="002060"/>
                </a:solidFill>
              </a:rPr>
              <a:t> городского округа»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13 «Обеспечение безопасности населения в области гражданской обороны, пожарной безопасности, предупреждению чрезвычайных ситуаций природного и техногенного характера»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14 «Предоставление служебных жилых помещений муниципального специализированного жилищного фонда»</a:t>
            </a:r>
          </a:p>
          <a:p>
            <a:pPr lvl="0"/>
            <a:r>
              <a:rPr lang="ru-RU" sz="3500" b="1" dirty="0">
                <a:solidFill>
                  <a:srgbClr val="002060"/>
                </a:solidFill>
              </a:rPr>
              <a:t>15 «Управление муниципальными финансами </a:t>
            </a:r>
            <a:r>
              <a:rPr lang="ru-RU" sz="3500" b="1" dirty="0" err="1">
                <a:solidFill>
                  <a:srgbClr val="002060"/>
                </a:solidFill>
              </a:rPr>
              <a:t>Осинниковского</a:t>
            </a:r>
            <a:r>
              <a:rPr lang="ru-RU" sz="3500" b="1" dirty="0">
                <a:solidFill>
                  <a:srgbClr val="002060"/>
                </a:solidFill>
              </a:rPr>
              <a:t> городского округа»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2" y="1285860"/>
          <a:ext cx="8143932" cy="4840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01.02.2015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Диаграмма 7"/>
          <p:cNvGraphicFramePr>
            <a:graphicFrameLocks noGrp="1"/>
          </p:cNvGraphicFramePr>
          <p:nvPr/>
        </p:nvGraphicFramePr>
        <p:xfrm>
          <a:off x="4071934" y="1142984"/>
          <a:ext cx="5286380" cy="5256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000232" y="6357958"/>
            <a:ext cx="47137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28737"/>
          <a:ext cx="8358214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1430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-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01.03.2015 </a:t>
            </a:r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3929058" y="1285860"/>
          <a:ext cx="5715040" cy="5113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643174" y="6429396"/>
            <a:ext cx="46039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01.04.2015 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868" y="1357298"/>
          <a:ext cx="5400684" cy="4768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>
            <a:graphicFrameLocks noGrp="1"/>
          </p:cNvGraphicFramePr>
          <p:nvPr/>
        </p:nvGraphicFramePr>
        <p:xfrm>
          <a:off x="0" y="1500174"/>
          <a:ext cx="7358082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71736" y="6215082"/>
            <a:ext cx="4107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01.05.2015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768666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3857620" y="1285860"/>
          <a:ext cx="5000660" cy="4899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00298" y="6286520"/>
            <a:ext cx="4603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011222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01.06.2015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768666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3714744" y="1285860"/>
          <a:ext cx="5286412" cy="4899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00298" y="6286520"/>
            <a:ext cx="4603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011222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01.07.2015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69255138"/>
              </p:ext>
            </p:extLst>
          </p:nvPr>
        </p:nvGraphicFramePr>
        <p:xfrm>
          <a:off x="0" y="1357298"/>
          <a:ext cx="768666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91638764"/>
              </p:ext>
            </p:extLst>
          </p:nvPr>
        </p:nvGraphicFramePr>
        <p:xfrm>
          <a:off x="3714744" y="1285860"/>
          <a:ext cx="5214974" cy="4899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00298" y="6286520"/>
            <a:ext cx="4603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1"/>
            <a:ext cx="8643998" cy="857255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Осинниковского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городского округа на 01.08.2015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85984" y="6215082"/>
            <a:ext cx="4603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Исполнение муниципальной программы, %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Диаграмма 5"/>
          <p:cNvGraphicFramePr>
            <a:graphicFrameLocks noGrp="1"/>
          </p:cNvGraphicFramePr>
          <p:nvPr/>
        </p:nvGraphicFramePr>
        <p:xfrm>
          <a:off x="0" y="1428736"/>
          <a:ext cx="787242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 noGrp="1"/>
          </p:cNvGraphicFramePr>
          <p:nvPr/>
        </p:nvGraphicFramePr>
        <p:xfrm>
          <a:off x="3714744" y="1428736"/>
          <a:ext cx="5286412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250</Words>
  <Application>Microsoft Office PowerPoint</Application>
  <PresentationFormat>Экран (4:3)</PresentationFormat>
  <Paragraphs>119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Исполнение бюджета Осинниковского городского округа в рамках муниципальных программ в 2015 году</vt:lpstr>
      <vt:lpstr>Муниципальные программы Осинниковского городского округа, утвержденные на 2015-2017 годы </vt:lpstr>
      <vt:lpstr>Исполнение муниципальных программ  Осинниковского городского округа на 01.02.2015</vt:lpstr>
      <vt:lpstr>Исполнение муниципальных программ - Осинниковского городского округа на 01.03.2015 </vt:lpstr>
      <vt:lpstr>Исполнение муниципальных программ  Осинниковского городского округа на 01.04.2015 </vt:lpstr>
      <vt:lpstr>Исполнение муниципальных программ  Осинниковского городского округа на 01.05.2015</vt:lpstr>
      <vt:lpstr>Исполнение муниципальных программ  Осинниковского городского округа на 01.06.2015</vt:lpstr>
      <vt:lpstr>Исполнение муниципальных программ  Осинниковского городского округа на 01.07.2015</vt:lpstr>
      <vt:lpstr>Исполнение муниципальных программ  Осинниковского городского округа на 01.08.2015</vt:lpstr>
      <vt:lpstr>Исполнение муниципальных программ  Осинниковского городского округа на 01.09.2015</vt:lpstr>
      <vt:lpstr>Исполнение муниципальных программ  Осинниковского городского округа на 01.10.2015</vt:lpstr>
      <vt:lpstr>Исполнение муниципальных программ  Осинниковского городского округа на 01.11.2015</vt:lpstr>
      <vt:lpstr>Исполнение муниципальных программ  Осинниковского городского округа на 01.12.2015</vt:lpstr>
      <vt:lpstr>Исполнение муниципальных программ  Осинниковского городского округа на 01.01.2016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</dc:title>
  <dc:creator>2</dc:creator>
  <cp:lastModifiedBy>2</cp:lastModifiedBy>
  <cp:revision>44</cp:revision>
  <dcterms:created xsi:type="dcterms:W3CDTF">2015-04-13T07:50:54Z</dcterms:created>
  <dcterms:modified xsi:type="dcterms:W3CDTF">2016-02-02T09:36:42Z</dcterms:modified>
</cp:coreProperties>
</file>